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0" r:id="rId3"/>
    <p:sldId id="332" r:id="rId4"/>
    <p:sldId id="337" r:id="rId5"/>
    <p:sldId id="330" r:id="rId6"/>
    <p:sldId id="317" r:id="rId7"/>
    <p:sldId id="336" r:id="rId8"/>
    <p:sldId id="316" r:id="rId9"/>
    <p:sldId id="303" r:id="rId10"/>
  </p:sldIdLst>
  <p:sldSz cx="9144000" cy="6858000" type="screen4x3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07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 autoAdjust="0"/>
    <p:restoredTop sz="95853" autoAdjust="0"/>
  </p:normalViewPr>
  <p:slideViewPr>
    <p:cSldViewPr snapToObjects="1" showGuides="1">
      <p:cViewPr varScale="1">
        <p:scale>
          <a:sx n="111" d="100"/>
          <a:sy n="111" d="100"/>
        </p:scale>
        <p:origin x="13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689" cy="340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393" y="0"/>
            <a:ext cx="4304689" cy="340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FF6C3-D372-4310-AF8E-27F78630D2D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4395"/>
            <a:ext cx="4304689" cy="340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393" y="6454395"/>
            <a:ext cx="4304689" cy="340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CA8C5-3AF4-41F7-9D7A-9FA5BDE82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39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7" y="0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B7FC4-0CB0-4EDD-BED1-116FEAAA4C1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596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7" y="6453596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2B53B-D34F-4670-AC68-7044A7AE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06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53B-D34F-4670-AC68-7044A7AE24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49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53B-D34F-4670-AC68-7044A7AE24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16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53B-D34F-4670-AC68-7044A7AE24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9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438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842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842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6019800"/>
            <a:ext cx="8229600" cy="571500"/>
          </a:xfr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7200" y="1676400"/>
            <a:ext cx="8229600" cy="4191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1676400"/>
            <a:ext cx="3962400" cy="419099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676400"/>
            <a:ext cx="3962400" cy="4191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6019800"/>
            <a:ext cx="3962400" cy="571500"/>
          </a:xfr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24400" y="6019800"/>
            <a:ext cx="3962400" cy="571500"/>
          </a:xfr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842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457200" y="2362200"/>
            <a:ext cx="3962400" cy="40005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4724400" y="2362200"/>
            <a:ext cx="3962400" cy="40005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1676400"/>
            <a:ext cx="3962400" cy="533400"/>
          </a:xfr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3962400" cy="533400"/>
          </a:xfr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842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43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E8A7BE-BD61-4A0D-AB8E-66A79DCD92D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57C067-43B2-411B-9C8A-509F14D0A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1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60" r:id="rId3"/>
    <p:sldLayoutId id="2147483657" r:id="rId4"/>
    <p:sldLayoutId id="2147483661" r:id="rId5"/>
    <p:sldLayoutId id="2147483658" r:id="rId6"/>
    <p:sldLayoutId id="214748366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u="none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b="1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000" b="1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1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700" b="1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1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coombes@n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712968" cy="936104"/>
          </a:xfrm>
        </p:spPr>
        <p:txBody>
          <a:bodyPr>
            <a:normAutofit/>
          </a:bodyPr>
          <a:lstStyle/>
          <a:p>
            <a:r>
              <a:rPr lang="en-US" sz="2400" dirty="0"/>
              <a:t>New challenges in the definition of functional geographies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490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Mike Coombes (CURDS, Newcastle University), </a:t>
            </a:r>
          </a:p>
          <a:p>
            <a:pPr marL="0" indent="0">
              <a:buNone/>
            </a:pPr>
            <a:r>
              <a:rPr lang="en-US" sz="2400" dirty="0"/>
              <a:t>	Lucas Martínez-Bernabeu &amp; 								José Manuel Casado-Díaz (IEI, Alicante University)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0" dirty="0">
                <a:hlinkClick r:id="rId3"/>
              </a:rPr>
              <a:t>mike.coombes@ncl.ac.uk</a:t>
            </a:r>
            <a:endParaRPr lang="en-GB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44438"/>
            <a:ext cx="3667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4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1DA7A5-D72A-8044-BFE8-186B3133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92697"/>
            <a:ext cx="8229600" cy="983704"/>
          </a:xfrm>
        </p:spPr>
        <p:txBody>
          <a:bodyPr>
            <a:normAutofit fontScale="90000"/>
          </a:bodyPr>
          <a:lstStyle/>
          <a:p>
            <a:r>
              <a:rPr lang="en-US" dirty="0"/>
              <a:t>The definition of Functional Geographies (FGs)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62D202-7FF5-FA46-9C0F-42E246C4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FGs long-established in many countries as official geographies (sets of areas), 	that a National Statistical Institute (NSI) uses for data on labour markets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FG boundary definitions: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	Eurostat &amp; OECD c.2020 research studies identified one </a:t>
            </a:r>
            <a:r>
              <a:rPr lang="en-US" sz="1800" dirty="0">
                <a:solidFill>
                  <a:srgbClr val="FF0000"/>
                </a:solidFill>
              </a:rPr>
              <a:t>standard method 		</a:t>
            </a:r>
            <a:r>
              <a:rPr lang="en-US" sz="1800" dirty="0"/>
              <a:t>(based on the UK’s method to define “TTWAs”) for all to use in future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i="1" dirty="0">
                <a:solidFill>
                  <a:srgbClr val="FF0000"/>
                </a:solidFill>
              </a:rPr>
              <a:t>continuing need</a:t>
            </a:r>
            <a:r>
              <a:rPr lang="en-US" sz="1800" dirty="0"/>
              <a:t> is small zone data to capture locally-specific linkage patterns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	</a:t>
            </a:r>
            <a:r>
              <a:rPr lang="en-US" sz="1800" i="1" dirty="0"/>
              <a:t>pre2020</a:t>
            </a:r>
            <a:r>
              <a:rPr lang="en-US" sz="1800" dirty="0"/>
              <a:t>: Census journey-to-work (J2W) data the basis of most definitions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	! </a:t>
            </a:r>
            <a:r>
              <a:rPr lang="en-US" sz="1800" i="1" dirty="0" err="1"/>
              <a:t>Covid</a:t>
            </a:r>
            <a:r>
              <a:rPr lang="en-US" sz="1800" i="1" dirty="0"/>
              <a:t> 19</a:t>
            </a:r>
            <a:r>
              <a:rPr lang="en-US" sz="1800" dirty="0"/>
              <a:t> radically affected J2W behaviour during the 2020/2021 Censuses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	  </a:t>
            </a:r>
            <a:r>
              <a:rPr lang="en-US" sz="1800" i="1" dirty="0">
                <a:solidFill>
                  <a:srgbClr val="FF0000"/>
                </a:solidFill>
              </a:rPr>
              <a:t>so </a:t>
            </a:r>
            <a:r>
              <a:rPr lang="en-US" sz="1800" dirty="0"/>
              <a:t>data from then unsuitable for FG definitions for mid-2020s and beyond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FF0000"/>
                </a:solidFill>
              </a:rPr>
              <a:t>New challenge for FG definitions is finding data on ‘new normal’ labour markets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4438"/>
            <a:ext cx="3667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3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764704"/>
            <a:ext cx="8784974" cy="576063"/>
          </a:xfrm>
        </p:spPr>
        <p:txBody>
          <a:bodyPr>
            <a:noAutofit/>
          </a:bodyPr>
          <a:lstStyle/>
          <a:p>
            <a:r>
              <a:rPr lang="en-GB" sz="2400" dirty="0"/>
              <a:t>Leading candidate source is data from mobile phone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7"/>
            <a:ext cx="8928991" cy="547260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GB" sz="1800" dirty="0"/>
              <a:t> Dataset</a:t>
            </a:r>
            <a:r>
              <a:rPr lang="en-GB" sz="1800" i="1" dirty="0">
                <a:solidFill>
                  <a:srgbClr val="00B0F0"/>
                </a:solidFill>
              </a:rPr>
              <a:t>*</a:t>
            </a:r>
            <a:r>
              <a:rPr lang="en-GB" sz="1800" dirty="0"/>
              <a:t> here is from Spain 2021 but are the </a:t>
            </a:r>
            <a:r>
              <a:rPr lang="en-GB" sz="1800" u="sng" dirty="0"/>
              <a:t>issues generic &amp; persistent?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GB" sz="1800" i="1" dirty="0"/>
              <a:t> </a:t>
            </a:r>
            <a:endParaRPr lang="en-GB" sz="1800" dirty="0"/>
          </a:p>
          <a:p>
            <a:pPr marL="0" indent="0">
              <a:spcBef>
                <a:spcPts val="400"/>
              </a:spcBef>
              <a:buNone/>
            </a:pPr>
            <a:r>
              <a:rPr lang="en-GB" sz="1800" dirty="0"/>
              <a:t>	Key process applied to each anonymised mobile phone’s call records is the			</a:t>
            </a:r>
            <a:r>
              <a:rPr lang="en-GB" sz="1800" u="sng" dirty="0"/>
              <a:t>anchor point</a:t>
            </a:r>
            <a:r>
              <a:rPr lang="en-GB" sz="1800" dirty="0"/>
              <a:t> algorithm which uses call time/day to identify the most likely…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GB" sz="1800" dirty="0"/>
              <a:t>	 		home location  							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GB" sz="1800" dirty="0"/>
              <a:t>				and workplace location 		…and thus inherently…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GB" sz="1800" dirty="0"/>
              <a:t>					the estimated ‘J2W’ flow for that mobile</a:t>
            </a:r>
            <a:endParaRPr lang="en-GB" sz="1800" dirty="0">
              <a:solidFill>
                <a:srgbClr val="00B0F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GB" sz="1800" i="1" dirty="0">
                <a:solidFill>
                  <a:srgbClr val="00B0F0"/>
                </a:solidFill>
              </a:rPr>
              <a:t>	[Annex A specifies the algorithm used for the data here] </a:t>
            </a:r>
          </a:p>
          <a:p>
            <a:pPr marL="0" indent="0">
              <a:spcBef>
                <a:spcPts val="400"/>
              </a:spcBef>
              <a:buNone/>
            </a:pPr>
            <a:endParaRPr lang="en-GB" sz="1800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rgbClr val="00B0F0"/>
                </a:solidFill>
              </a:rPr>
              <a:t>		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E07CB5"/>
                </a:solidFill>
              </a:rPr>
              <a:t>zones</a:t>
            </a:r>
            <a:r>
              <a:rPr lang="en-US" sz="1800" dirty="0"/>
              <a:t> = polygons round masts </a:t>
            </a:r>
            <a:r>
              <a:rPr lang="en-US" sz="1800" dirty="0" err="1"/>
              <a:t>frovide</a:t>
            </a:r>
            <a:r>
              <a:rPr lang="en-US" sz="1800" dirty="0"/>
              <a:t> the geolocations in the dataset</a:t>
            </a:r>
          </a:p>
          <a:p>
            <a:pPr marL="0" indent="0">
              <a:buNone/>
            </a:pPr>
            <a:r>
              <a:rPr lang="en-US" sz="1800" dirty="0"/>
              <a:t>			! zones will have to be grouped to approximate official data areas</a:t>
            </a:r>
            <a:endParaRPr lang="en-GB" sz="1800" i="1" dirty="0">
              <a:solidFill>
                <a:srgbClr val="00B0F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GB" sz="1800" i="1" dirty="0">
                <a:solidFill>
                  <a:srgbClr val="00B0F0"/>
                </a:solidFill>
              </a:rPr>
              <a:t>	</a:t>
            </a:r>
            <a:endParaRPr lang="en-GB" sz="1800" dirty="0"/>
          </a:p>
          <a:p>
            <a:pPr marL="0" indent="0">
              <a:spcBef>
                <a:spcPts val="400"/>
              </a:spcBef>
              <a:buNone/>
            </a:pPr>
            <a:r>
              <a:rPr lang="en-GB" sz="1800" dirty="0"/>
              <a:t>	</a:t>
            </a:r>
            <a:r>
              <a:rPr lang="en-GB" sz="1800" dirty="0">
                <a:solidFill>
                  <a:srgbClr val="FF0000"/>
                </a:solidFill>
              </a:rPr>
              <a:t>Limitations of this (and any such?) dataset include: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GB" sz="1800" dirty="0">
                <a:solidFill>
                  <a:srgbClr val="FF0000"/>
                </a:solidFill>
              </a:rPr>
              <a:t>	    	! data sensitivity to algorithm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GB" sz="1800" dirty="0">
                <a:solidFill>
                  <a:srgbClr val="FF0000"/>
                </a:solidFill>
              </a:rPr>
              <a:t>		! 6% of mobiles had no identifiable </a:t>
            </a:r>
            <a:r>
              <a:rPr lang="en-US" sz="1800" dirty="0">
                <a:solidFill>
                  <a:srgbClr val="FF0000"/>
                </a:solidFill>
              </a:rPr>
              <a:t>‘workplace’ 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			? mostly working people with irregular work times/locations?			</a:t>
            </a:r>
            <a:r>
              <a:rPr lang="en-GB" sz="1800" i="1" dirty="0">
                <a:solidFill>
                  <a:srgbClr val="00B0F0"/>
                </a:solidFill>
              </a:rPr>
              <a:t>	* The raw data measures MOBILITY in general, it’s tested here as proxy J2W</a:t>
            </a:r>
          </a:p>
        </p:txBody>
      </p:sp>
      <p:sp>
        <p:nvSpPr>
          <p:cNvPr id="5" name="Bent-Up Arrow 4"/>
          <p:cNvSpPr/>
          <p:nvPr/>
        </p:nvSpPr>
        <p:spPr>
          <a:xfrm rot="5400000">
            <a:off x="303387" y="2005222"/>
            <a:ext cx="291791" cy="25150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3667125" cy="47625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585488" y="4005064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2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32" y="664890"/>
            <a:ext cx="8784976" cy="576063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Overview comparison of Census &amp; mobile phone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8640"/>
            <a:ext cx="3667125" cy="47625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795"/>
              </p:ext>
            </p:extLst>
          </p:nvPr>
        </p:nvGraphicFramePr>
        <p:xfrm>
          <a:off x="187932" y="1124745"/>
          <a:ext cx="8856983" cy="568862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714719350"/>
                    </a:ext>
                  </a:extLst>
                </a:gridCol>
                <a:gridCol w="2885676">
                  <a:extLst>
                    <a:ext uri="{9D8B030D-6E8A-4147-A177-3AD203B41FA5}">
                      <a16:colId xmlns="" xmlns:a16="http://schemas.microsoft.com/office/drawing/2014/main" val="2259716143"/>
                    </a:ext>
                  </a:extLst>
                </a:gridCol>
                <a:gridCol w="4099099">
                  <a:extLst>
                    <a:ext uri="{9D8B030D-6E8A-4147-A177-3AD203B41FA5}">
                      <a16:colId xmlns="" xmlns:a16="http://schemas.microsoft.com/office/drawing/2014/main" val="3442710640"/>
                    </a:ext>
                  </a:extLst>
                </a:gridCol>
              </a:tblGrid>
              <a:tr h="365187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Potential issue 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Census J2W data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Mobile phone data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8930095"/>
                  </a:ext>
                </a:extLst>
              </a:tr>
              <a:tr h="22344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mid-2020s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unavailable in most countries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available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7163210"/>
                  </a:ext>
                </a:extLst>
              </a:tr>
              <a:tr h="25936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labour supply measure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does not include all jobs and thus not all commuting trips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/>
                </a:tc>
                <a:extLst>
                  <a:ext uri="{0D108BD9-81ED-4DB2-BD59-A6C34878D82A}">
                    <a16:rowId xmlns="" xmlns:a16="http://schemas.microsoft.com/office/drawing/2014/main" val="554291973"/>
                  </a:ext>
                </a:extLst>
              </a:tr>
              <a:tr h="3084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no. of days per week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unknown so estimating the number of commuting trips not possible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/>
                </a:tc>
                <a:extLst>
                  <a:ext uri="{0D108BD9-81ED-4DB2-BD59-A6C34878D82A}">
                    <a16:rowId xmlns="" xmlns:a16="http://schemas.microsoft.com/office/drawing/2014/main" val="3017177898"/>
                  </a:ext>
                </a:extLst>
              </a:tr>
              <a:tr h="46272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dependence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no problem because the data is in-house for NSIs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potential problems in negotiations to get appropriate data at low cost, and uncheckable data quality</a:t>
                      </a:r>
                      <a:endParaRPr lang="en-GB" sz="1200" i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5768833"/>
                  </a:ext>
                </a:extLst>
              </a:tr>
              <a:tr h="44689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grossing-up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NSIs have established methods to deal with low non-response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potential problem of correcting for limited coverage of provider(s), and any geographical bias in market share</a:t>
                      </a:r>
                      <a:endParaRPr lang="en-GB" sz="1200" i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0777795"/>
                  </a:ext>
                </a:extLst>
              </a:tr>
              <a:tr h="44689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selective under-coverage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some countries have declining Census response rates in certain sub-groups</a:t>
                      </a:r>
                      <a:endParaRPr lang="en-GB" sz="1200" i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probable that not using a mobile phone is </a:t>
                      </a:r>
                      <a:r>
                        <a:rPr lang="en-GB" sz="1200" i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now rare</a:t>
                      </a:r>
                      <a:endParaRPr lang="en-GB" sz="120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793718"/>
                  </a:ext>
                </a:extLst>
              </a:tr>
              <a:tr h="26625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locally distinct linkages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very high coverage should allow local patterns to be identifiable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/>
                </a:tc>
                <a:extLst>
                  <a:ext uri="{0D108BD9-81ED-4DB2-BD59-A6C34878D82A}">
                    <a16:rowId xmlns="" xmlns:a16="http://schemas.microsoft.com/office/drawing/2014/main" val="629928946"/>
                  </a:ext>
                </a:extLst>
              </a:tr>
              <a:tr h="46272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granularity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very high level of spatial precision of data output should be possible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high spatial precision of data output </a:t>
                      </a:r>
                      <a:r>
                        <a:rPr lang="en-GB" sz="1200" i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(reduced by ‘best-fit’ to NSI’s units and any problem of ‘flicker’)</a:t>
                      </a:r>
                      <a:endParaRPr lang="en-GB" sz="1200" i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5438427"/>
                  </a:ext>
                </a:extLst>
              </a:tr>
              <a:tr h="46272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home location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effectLst/>
                          <a:latin typeface="+mj-lt"/>
                        </a:rPr>
                        <a:t>missing question of where commute started creates some ‘implausible’ flows</a:t>
                      </a:r>
                      <a:endParaRPr lang="en-GB" sz="1200" i="1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minor issue of anchoring algorithm assumptions reverses commuting flows of night workers</a:t>
                      </a:r>
                      <a:endParaRPr lang="en-GB" sz="1200" i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9813732"/>
                  </a:ext>
                </a:extLst>
              </a:tr>
              <a:tr h="24441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work location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unproblematic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i="1" dirty="0" err="1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intrazonal</a:t>
                      </a:r>
                      <a:r>
                        <a:rPr lang="en-GB" sz="1200" i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flows not identified in large antenna zones</a:t>
                      </a:r>
                      <a:endParaRPr lang="en-GB" sz="1200" i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1126118"/>
                  </a:ext>
                </a:extLst>
              </a:tr>
              <a:tr h="44689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different workplace types 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not available in all countries</a:t>
                      </a:r>
                      <a:endParaRPr lang="en-GB" sz="1200" i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anchoring algorithm assumptions in effect prevent their identification</a:t>
                      </a:r>
                      <a:endParaRPr lang="en-GB" sz="1200" i="1" dirty="0">
                        <a:solidFill>
                          <a:srgbClr val="7030A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3969631"/>
                  </a:ext>
                </a:extLst>
              </a:tr>
              <a:tr h="450926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only</a:t>
                      </a:r>
                      <a:r>
                        <a:rPr lang="en-GB" sz="12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working people included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yes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48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major issue of non-workers false commuting trips,  with spatial bias to this over-estimation in the data 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6" marR="42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9957471"/>
                  </a:ext>
                </a:extLst>
              </a:tr>
              <a:tr h="84170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80"/>
                        </a:spcAft>
                      </a:pPr>
                      <a:r>
                        <a:rPr lang="en-GB" sz="1200" b="0" kern="100" dirty="0">
                          <a:effectLst/>
                          <a:latin typeface="+mj-lt"/>
                        </a:rPr>
                        <a:t>normal text	= no substantial problem of similarity and/or validity of the 2 types of dataset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80"/>
                        </a:spcAft>
                      </a:pPr>
                      <a:r>
                        <a:rPr lang="en-GB" sz="1200" b="0" i="1" kern="100" dirty="0">
                          <a:effectLst/>
                          <a:latin typeface="+mj-lt"/>
                        </a:rPr>
                        <a:t>plain italic 	= minor issue for that dataset, minimal impact on similarity of datasets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80"/>
                        </a:spcAft>
                      </a:pPr>
                      <a:r>
                        <a:rPr lang="en-GB" sz="12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bold </a:t>
                      </a:r>
                      <a:r>
                        <a:rPr lang="en-GB" sz="1200" b="1" kern="1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    </a:t>
                      </a:r>
                      <a:r>
                        <a:rPr lang="en-GB" sz="12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	= major issue for that dataset, impacting on the similarity of datasets</a:t>
                      </a:r>
                      <a:endParaRPr lang="en-GB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Noto Serif CJK SC"/>
                        <a:cs typeface="Lohit Devanagari"/>
                      </a:endParaRPr>
                    </a:p>
                  </a:txBody>
                  <a:tcPr marL="42656" marR="4265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23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19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9"/>
            <a:ext cx="8507288" cy="698376"/>
          </a:xfrm>
        </p:spPr>
        <p:txBody>
          <a:bodyPr>
            <a:normAutofit/>
          </a:bodyPr>
          <a:lstStyle/>
          <a:p>
            <a:r>
              <a:rPr lang="en-GB" dirty="0"/>
              <a:t>Key issue with the data from mobile phones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319066"/>
            <a:ext cx="8856984" cy="538265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Mobile datasets are anonymized: unknowable which mobiles owned by workers 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	J2W flows from anchoring algorithm include mobility of people not in work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 		regular movements by people not in work probably shorter distance			SO their inclusion in ‘J2W’ data is not random but introduces bias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FG definitions need accurate values of local flows, including </a:t>
            </a:r>
            <a:r>
              <a:rPr lang="en-US" sz="1800" dirty="0" err="1">
                <a:solidFill>
                  <a:schemeClr val="tx1"/>
                </a:solidFill>
              </a:rPr>
              <a:t>intrazonal</a:t>
            </a:r>
            <a:r>
              <a:rPr lang="en-US" sz="1800" dirty="0">
                <a:solidFill>
                  <a:schemeClr val="tx1"/>
                </a:solidFill>
              </a:rPr>
              <a:t> flows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800" dirty="0"/>
              <a:t>Innovative method to adjust Spanish dataset to mitigate this key problem: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1800" dirty="0"/>
              <a:t>	</a:t>
            </a:r>
            <a:r>
              <a:rPr lang="en-US" sz="1800" dirty="0"/>
              <a:t>people not in work mostly move locally SO we assume local = </a:t>
            </a:r>
            <a:r>
              <a:rPr lang="en-US" sz="1800" dirty="0" err="1"/>
              <a:t>intrazonal</a:t>
            </a: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800" dirty="0"/>
              <a:t>		access data on numbers of people (not) working in each zone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800" dirty="0"/>
              <a:t>			reduce the anchoring algorithm’s count of </a:t>
            </a:r>
            <a:r>
              <a:rPr lang="en-US" sz="1800" dirty="0" err="1"/>
              <a:t>intrazonal</a:t>
            </a:r>
            <a:r>
              <a:rPr lang="en-US" sz="1800" dirty="0"/>
              <a:t> flows by the				number of people in </a:t>
            </a:r>
            <a:r>
              <a:rPr lang="en-GB" sz="1800" dirty="0"/>
              <a:t>home location (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zoneO</a:t>
            </a:r>
            <a:r>
              <a:rPr lang="en-GB" sz="1800" dirty="0"/>
              <a:t>) 	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	This creates a transformed J2W dataset possibly suited to defining FGs		after additional zone grouping to create NSI-like zones for the analysis</a:t>
            </a:r>
            <a:endParaRPr lang="en-GB" sz="1800" dirty="0"/>
          </a:p>
        </p:txBody>
      </p:sp>
      <p:sp>
        <p:nvSpPr>
          <p:cNvPr id="6" name="Bent-Up Arrow 5"/>
          <p:cNvSpPr/>
          <p:nvPr/>
        </p:nvSpPr>
        <p:spPr>
          <a:xfrm rot="5400000">
            <a:off x="303387" y="4453494"/>
            <a:ext cx="291791" cy="25150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Bent-Up Arrow 6"/>
          <p:cNvSpPr/>
          <p:nvPr/>
        </p:nvSpPr>
        <p:spPr>
          <a:xfrm rot="5400000">
            <a:off x="303387" y="6037670"/>
            <a:ext cx="291791" cy="25150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3667125" cy="476250"/>
          </a:xfrm>
          <a:prstGeom prst="rect">
            <a:avLst/>
          </a:prstGeom>
        </p:spPr>
      </p:pic>
      <p:sp>
        <p:nvSpPr>
          <p:cNvPr id="8" name="Bent-Up Arrow 7"/>
          <p:cNvSpPr/>
          <p:nvPr/>
        </p:nvSpPr>
        <p:spPr>
          <a:xfrm rot="5400000">
            <a:off x="771958" y="4813534"/>
            <a:ext cx="291791" cy="25150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Bent-Up Arrow 8"/>
          <p:cNvSpPr/>
          <p:nvPr/>
        </p:nvSpPr>
        <p:spPr>
          <a:xfrm rot="5400000">
            <a:off x="1204006" y="5249341"/>
            <a:ext cx="291791" cy="25150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9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map of the country&#10;&#10;Description automatically generated">
            <a:extLst>
              <a:ext uri="{FF2B5EF4-FFF2-40B4-BE49-F238E27FC236}">
                <a16:creationId xmlns="" xmlns:a16="http://schemas.microsoft.com/office/drawing/2014/main" id="{E1D7B682-7367-74F7-01E6-19CBB7C6775B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483518" y="1633801"/>
            <a:ext cx="3548884" cy="4153065"/>
          </a:xfrm>
        </p:spPr>
      </p:pic>
      <p:pic>
        <p:nvPicPr>
          <p:cNvPr id="8" name="Content Placeholder 7" descr="A map of the country&#10;&#10;Description automatically generated">
            <a:extLst>
              <a:ext uri="{FF2B5EF4-FFF2-40B4-BE49-F238E27FC236}">
                <a16:creationId xmlns="" xmlns:a16="http://schemas.microsoft.com/office/drawing/2014/main" id="{E007B4DE-95C3-D756-1DDD-D346902F2C2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724400" y="1603320"/>
            <a:ext cx="3548618" cy="4150078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07209-50B3-6F92-29FB-B1AA91F9B00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167408"/>
            <a:ext cx="3962400" cy="533400"/>
          </a:xfrm>
        </p:spPr>
        <p:txBody>
          <a:bodyPr>
            <a:normAutofit/>
          </a:bodyPr>
          <a:lstStyle/>
          <a:p>
            <a:r>
              <a:rPr lang="en-GB" sz="2400" dirty="0"/>
              <a:t>2011 Census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F4B8D2F-10FB-A67C-89E2-980136094A0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4400" y="1167408"/>
            <a:ext cx="4096072" cy="490735"/>
          </a:xfrm>
        </p:spPr>
        <p:txBody>
          <a:bodyPr>
            <a:noAutofit/>
          </a:bodyPr>
          <a:lstStyle/>
          <a:p>
            <a:r>
              <a:rPr lang="en-GB" sz="2400" dirty="0"/>
              <a:t>2021 transformed MPF</a:t>
            </a: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8E5DD3F9-E79A-B847-7144-79155505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3079"/>
            <a:ext cx="8229600" cy="553814"/>
          </a:xfrm>
        </p:spPr>
        <p:txBody>
          <a:bodyPr>
            <a:normAutofit/>
          </a:bodyPr>
          <a:lstStyle/>
          <a:p>
            <a:r>
              <a:rPr lang="en-GB" sz="2800" dirty="0"/>
              <a:t>Spanish FG definitions based on…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2CEFD9-D2C2-E750-6D6B-FD78EDDB5D10}"/>
              </a:ext>
            </a:extLst>
          </p:cNvPr>
          <p:cNvSpPr txBox="1"/>
          <p:nvPr/>
        </p:nvSpPr>
        <p:spPr>
          <a:xfrm>
            <a:off x="3131840" y="318335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66B1CB-0E15-4E4B-C4BF-BE14E17B4703}"/>
              </a:ext>
            </a:extLst>
          </p:cNvPr>
          <p:cNvSpPr txBox="1"/>
          <p:nvPr/>
        </p:nvSpPr>
        <p:spPr>
          <a:xfrm>
            <a:off x="7380312" y="318335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598F04C-D40A-7904-749F-C9E76EA7E2DD}"/>
              </a:ext>
            </a:extLst>
          </p:cNvPr>
          <p:cNvSpPr txBox="1"/>
          <p:nvPr/>
        </p:nvSpPr>
        <p:spPr>
          <a:xfrm>
            <a:off x="323528" y="5877272"/>
            <a:ext cx="869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 B: Barcelona  </a:t>
            </a:r>
            <a:r>
              <a:rPr lang="en-GB" sz="2400" b="1" dirty="0">
                <a:solidFill>
                  <a:srgbClr val="FF0000"/>
                </a:solidFill>
              </a:rPr>
              <a:t>example of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highly fragmented metropolitan areas</a:t>
            </a:r>
          </a:p>
          <a:p>
            <a:r>
              <a:rPr lang="en-GB" sz="2400" b="1" dirty="0"/>
              <a:t>	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GB" sz="2400" b="1">
                <a:solidFill>
                  <a:schemeClr val="accent5">
                    <a:lumMod val="50000"/>
                  </a:schemeClr>
                </a:solidFill>
              </a:rPr>
              <a:t>less urban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areas show much more stability (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</a:rPr>
              <a:t>eg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. Mallorca)	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AFEF7EB-50AC-18FE-09B9-F9B413416DAF}"/>
              </a:ext>
            </a:extLst>
          </p:cNvPr>
          <p:cNvSpPr/>
          <p:nvPr/>
        </p:nvSpPr>
        <p:spPr>
          <a:xfrm>
            <a:off x="457200" y="1167408"/>
            <a:ext cx="3533453" cy="46286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8F6CA4B-5054-8AFE-6BC4-210F4A3F6F7D}"/>
              </a:ext>
            </a:extLst>
          </p:cNvPr>
          <p:cNvSpPr/>
          <p:nvPr/>
        </p:nvSpPr>
        <p:spPr>
          <a:xfrm>
            <a:off x="4715463" y="1167408"/>
            <a:ext cx="3600953" cy="46286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4438"/>
            <a:ext cx="3667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1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A258DE-AC2B-B944-0217-D62A64BB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92163"/>
            <a:ext cx="8640960" cy="884237"/>
          </a:xfrm>
        </p:spPr>
        <p:txBody>
          <a:bodyPr>
            <a:normAutofit/>
          </a:bodyPr>
          <a:lstStyle/>
          <a:p>
            <a:r>
              <a:rPr lang="en-US" dirty="0"/>
              <a:t>FG ‘test case’ of mobile phone data: result?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1690B-F27C-95F6-8764-8C5A574F2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76400"/>
            <a:ext cx="8496944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123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FF0000"/>
                </a:solidFill>
              </a:rPr>
              <a:t>Note that the FGs based on transformed mobile phone data here are from 	</a:t>
            </a:r>
            <a:r>
              <a:rPr lang="en-GB" sz="1800" u="sng" dirty="0">
                <a:solidFill>
                  <a:srgbClr val="FF0000"/>
                </a:solidFill>
              </a:rPr>
              <a:t>ongoing work</a:t>
            </a:r>
            <a:r>
              <a:rPr lang="en-GB" sz="1800" dirty="0">
                <a:solidFill>
                  <a:srgbClr val="FF0000"/>
                </a:solidFill>
              </a:rPr>
              <a:t> SO are they sufficiently plausible to suggest that mobile			phone data can be transformed to be taken as proxy J2W flows?</a:t>
            </a:r>
          </a:p>
          <a:p>
            <a:pPr marL="0" indent="0">
              <a:lnSpc>
                <a:spcPct val="123000"/>
              </a:lnSpc>
              <a:spcBef>
                <a:spcPts val="600"/>
              </a:spcBef>
              <a:buNone/>
            </a:pPr>
            <a:endParaRPr lang="en-GB" sz="1800" dirty="0"/>
          </a:p>
          <a:p>
            <a:pPr marL="0" indent="0">
              <a:lnSpc>
                <a:spcPct val="123000"/>
              </a:lnSpc>
              <a:spcBef>
                <a:spcPts val="600"/>
              </a:spcBef>
              <a:buNone/>
            </a:pPr>
            <a:r>
              <a:rPr lang="en-GB" sz="1800" dirty="0"/>
              <a:t>	!answer may depend on how far the increased fragmentation of FGs			vis-à-vis 2011 is due to the shift to home-working in the pandemic</a:t>
            </a:r>
          </a:p>
          <a:p>
            <a:pPr marL="0" indent="0">
              <a:lnSpc>
                <a:spcPct val="123000"/>
              </a:lnSpc>
              <a:spcBef>
                <a:spcPts val="600"/>
              </a:spcBef>
              <a:buNone/>
            </a:pPr>
            <a:r>
              <a:rPr lang="en-GB" sz="1800" dirty="0"/>
              <a:t>		</a:t>
            </a:r>
            <a:r>
              <a:rPr lang="en-GB" sz="1800" i="1" dirty="0"/>
              <a:t>(nb. there is evidence the greatest shift to home-working was in the		 most urban areas, which is </a:t>
            </a:r>
            <a:r>
              <a:rPr lang="en-GB" sz="1800" i="1"/>
              <a:t>where these </a:t>
            </a:r>
            <a:r>
              <a:rPr lang="en-GB" sz="1800" i="1" dirty="0"/>
              <a:t>FGs are most fragmented)</a:t>
            </a:r>
          </a:p>
          <a:p>
            <a:pPr marL="0" indent="0">
              <a:lnSpc>
                <a:spcPct val="123000"/>
              </a:lnSpc>
              <a:spcBef>
                <a:spcPts val="600"/>
              </a:spcBef>
              <a:buNone/>
            </a:pPr>
            <a:endParaRPr lang="en-GB" sz="1800" i="1" dirty="0"/>
          </a:p>
          <a:p>
            <a:pPr marL="0" indent="0">
              <a:lnSpc>
                <a:spcPct val="123000"/>
              </a:lnSpc>
              <a:spcBef>
                <a:spcPts val="600"/>
              </a:spcBef>
              <a:buNone/>
            </a:pPr>
            <a:r>
              <a:rPr lang="en-GB" sz="1800" dirty="0"/>
              <a:t>Full evaluation awaits the availability of J2W data from a Census (or some	equivalent survey) for the </a:t>
            </a:r>
            <a:r>
              <a:rPr lang="en-GB" sz="1800" u="sng" dirty="0"/>
              <a:t>same small zones</a:t>
            </a:r>
            <a:r>
              <a:rPr lang="en-GB" sz="1800" dirty="0"/>
              <a:t> covering the </a:t>
            </a:r>
            <a:r>
              <a:rPr lang="en-GB" sz="1800" u="sng" dirty="0"/>
              <a:t>same period</a:t>
            </a:r>
            <a:r>
              <a:rPr lang="en-GB" sz="1800" dirty="0"/>
              <a:t> 	as robust </a:t>
            </a:r>
            <a:r>
              <a:rPr lang="en-GB" sz="1800" dirty="0" err="1"/>
              <a:t>analyzable</a:t>
            </a:r>
            <a:r>
              <a:rPr lang="en-GB" sz="1800" dirty="0"/>
              <a:t> mobile phone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03" y="144438"/>
            <a:ext cx="3667125" cy="476250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>
          <a:xfrm rot="5400000">
            <a:off x="771958" y="3161109"/>
            <a:ext cx="291791" cy="25150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6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E41F0-2C0F-6031-BF64-D6CD5D2D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B1C428-A0B5-A1AE-DB2B-4BB79300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0416"/>
            <a:ext cx="8363272" cy="4128864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r>
              <a:rPr lang="en-GB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on this dataset undertaken in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IEI </a:t>
            </a:r>
            <a:r>
              <a:rPr lang="en-GB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Alicante University as part of 2	research projects:</a:t>
            </a:r>
          </a:p>
          <a:p>
            <a:pPr marL="0" indent="0" algn="l" fontAlgn="base">
              <a:buNone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GB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PID2020-114896RB-I00 (funded by </a:t>
            </a:r>
            <a:r>
              <a:rPr lang="en-GB" sz="180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Agencia</a:t>
            </a:r>
            <a:r>
              <a:rPr lang="en-GB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Estatal</a:t>
            </a:r>
            <a:r>
              <a:rPr lang="en-GB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en-GB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			AEI / 10.13039/501100011033; Spanish State Plan for R&amp;D&amp;I 			2017-2020) </a:t>
            </a:r>
          </a:p>
          <a:p>
            <a:pPr marL="0" indent="0" algn="l" fontAlgn="base">
              <a:buNone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GB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AICO/2021/062 (funded by </a:t>
            </a:r>
            <a:r>
              <a:rPr lang="en-GB" sz="180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Generalitat</a:t>
            </a:r>
            <a:r>
              <a:rPr lang="en-GB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Valenciana</a:t>
            </a:r>
            <a:r>
              <a:rPr lang="en-GB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Dept. of Innovation,			Universities, Science and Digital Society, R&amp;D&amp;I Programme 			of the </a:t>
            </a:r>
            <a:r>
              <a:rPr lang="en-GB" sz="180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r>
              <a:rPr lang="en-GB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Valenciana</a:t>
            </a:r>
            <a:r>
              <a:rPr lang="en-GB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l" fontAlgn="base">
              <a:buNone/>
            </a:pPr>
            <a:endParaRPr lang="en-GB" sz="180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None/>
            </a:pPr>
            <a:endParaRPr lang="en-GB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None/>
            </a:pPr>
            <a:endParaRPr lang="en-GB" sz="180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None/>
            </a:pPr>
            <a:endParaRPr lang="en-GB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None/>
            </a:pPr>
            <a:endParaRPr lang="en-GB" sz="180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None/>
            </a:pPr>
            <a:endParaRPr lang="en-GB" sz="1800" i="0" dirty="0">
              <a:solidFill>
                <a:schemeClr val="accent1">
                  <a:lumMod val="75000"/>
                </a:schemeClr>
              </a:solidFill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633903"/>
            <a:ext cx="3275441" cy="95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44" y="4278213"/>
            <a:ext cx="19812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77" y="4509120"/>
            <a:ext cx="2390405" cy="1096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16446"/>
            <a:ext cx="3667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9"/>
            <a:ext cx="8507288" cy="792088"/>
          </a:xfrm>
        </p:spPr>
        <p:txBody>
          <a:bodyPr>
            <a:noAutofit/>
          </a:bodyPr>
          <a:lstStyle/>
          <a:p>
            <a:r>
              <a:rPr lang="en-GB" sz="2800" i="1" dirty="0">
                <a:solidFill>
                  <a:srgbClr val="00B0F0"/>
                </a:solidFill>
              </a:rPr>
              <a:t>Annex A</a:t>
            </a:r>
            <a:br>
              <a:rPr lang="en-GB" sz="2800" i="1" dirty="0">
                <a:solidFill>
                  <a:srgbClr val="00B0F0"/>
                </a:solidFill>
              </a:rPr>
            </a:br>
            <a:r>
              <a:rPr lang="en-GB" sz="2800" i="1" dirty="0">
                <a:solidFill>
                  <a:srgbClr val="00B0F0"/>
                </a:solidFill>
              </a:rPr>
              <a:t>mobile data &amp; anchor point algorithm used here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968552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u="sng" dirty="0"/>
              <a:t>Background</a:t>
            </a:r>
            <a:r>
              <a:rPr lang="en-US" sz="1600" i="1" dirty="0"/>
              <a:t> 2021 Spanish Census did not collect commuting data, unlike in 1991-2011</a:t>
            </a:r>
          </a:p>
          <a:p>
            <a:pPr marL="0" indent="0">
              <a:buNone/>
            </a:pPr>
            <a:r>
              <a:rPr lang="en-US" sz="1600" i="1" dirty="0"/>
              <a:t>	(some workplace data estimated using register data, but provincial capitals often	used as </a:t>
            </a:r>
            <a:r>
              <a:rPr lang="en-US" sz="1600" i="1" dirty="0" err="1">
                <a:solidFill>
                  <a:srgbClr val="00B050"/>
                </a:solidFill>
              </a:rPr>
              <a:t>zoneD</a:t>
            </a:r>
            <a:r>
              <a:rPr lang="en-US" sz="1600" i="1" dirty="0"/>
              <a:t> due to high % of missing data, so data yields implausible ‘TTWAs’)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Spanish equivalent of ONS (INE) published a full population mobility dataset providing	daily snapshots of mobile phone flows for all 2021 Sundays and Wednesdays</a:t>
            </a:r>
          </a:p>
          <a:p>
            <a:pPr marL="0" indent="0">
              <a:buNone/>
            </a:pPr>
            <a:r>
              <a:rPr lang="en-US" sz="1600" dirty="0"/>
              <a:t>		&gt; dataset covers over 80% of mobile phones, and is anonymized</a:t>
            </a:r>
          </a:p>
          <a:p>
            <a:pPr marL="0" indent="0">
              <a:buNone/>
            </a:pPr>
            <a:r>
              <a:rPr lang="en-US" sz="1600" dirty="0"/>
              <a:t>		&gt; each signal is timed and geo-located via the receiving mast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Anchor point algorithm directly applied by the network provider to identify… 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  	home location (</a:t>
            </a:r>
            <a:r>
              <a:rPr lang="en-US" sz="1600" dirty="0" err="1">
                <a:solidFill>
                  <a:srgbClr val="FFC000"/>
                </a:solidFill>
              </a:rPr>
              <a:t>zoneO</a:t>
            </a:r>
            <a:r>
              <a:rPr lang="en-US" sz="1600" dirty="0"/>
              <a:t>): where the mobile spent more time in the previous night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 	destination location (</a:t>
            </a:r>
            <a:r>
              <a:rPr lang="en-US" sz="1600" dirty="0" err="1">
                <a:solidFill>
                  <a:srgbClr val="00B050"/>
                </a:solidFill>
              </a:rPr>
              <a:t>zoneD</a:t>
            </a:r>
            <a:r>
              <a:rPr lang="en-US" sz="1600" dirty="0"/>
              <a:t>): where the mobile spent at least 4 hours between 			10am and 4pm (if no such place, destination is unknown)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This algorithm finds for each mobile a main daytime mobility destination: it is probably	a workplace of people in work, and so that mobile’s </a:t>
            </a:r>
            <a:r>
              <a:rPr lang="en-US" sz="1600" u="sng" dirty="0"/>
              <a:t>potential</a:t>
            </a:r>
            <a:r>
              <a:rPr lang="en-US" sz="1600" dirty="0"/>
              <a:t> ‘J2W’ (</a:t>
            </a:r>
            <a:r>
              <a:rPr lang="en-US" sz="1600" dirty="0" err="1">
                <a:solidFill>
                  <a:srgbClr val="FFC000"/>
                </a:solidFill>
              </a:rPr>
              <a:t>zoneO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00B050"/>
                </a:solidFill>
              </a:rPr>
              <a:t>zoneD</a:t>
            </a:r>
            <a:r>
              <a:rPr lang="en-US" sz="1600" dirty="0"/>
              <a:t>)</a:t>
            </a:r>
            <a:endParaRPr lang="en-GB" sz="1600" dirty="0"/>
          </a:p>
          <a:p>
            <a:pPr marL="0" indent="0">
              <a:buNone/>
            </a:pPr>
            <a:r>
              <a:rPr lang="en-US" sz="1600" i="1" dirty="0"/>
              <a:t> </a:t>
            </a:r>
            <a:endParaRPr lang="en-GB" sz="1600" i="1" dirty="0"/>
          </a:p>
          <a:p>
            <a:pPr marL="0" indent="0">
              <a:buNone/>
            </a:pPr>
            <a:r>
              <a:rPr lang="en-US" sz="1600" i="1" dirty="0"/>
              <a:t>!mobile phones can ‘flicker’ between masts, but this is only a low % and with only 		a </a:t>
            </a:r>
            <a:r>
              <a:rPr lang="en-US" sz="1600" i="1" dirty="0" err="1"/>
              <a:t>localised</a:t>
            </a:r>
            <a:r>
              <a:rPr lang="en-US" sz="1600" i="1" dirty="0"/>
              <a:t> impact (most of which is probably within cities or metropolitan areas)</a:t>
            </a:r>
            <a:endParaRPr lang="en-GB" sz="1600" i="1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95536" y="1556792"/>
            <a:ext cx="8496944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3667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ppt9FF5.tmp</Template>
  <TotalTime>3250</TotalTime>
  <Words>414</Words>
  <Application>Microsoft Office PowerPoint</Application>
  <PresentationFormat>Pokaz na ekranie (4:3)</PresentationFormat>
  <Paragraphs>121</Paragraphs>
  <Slides>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Lohit Devanagari</vt:lpstr>
      <vt:lpstr>Noto Serif CJK SC</vt:lpstr>
      <vt:lpstr>Times New Roman</vt:lpstr>
      <vt:lpstr>Office Theme</vt:lpstr>
      <vt:lpstr>New challenges in the definition of functional geographies</vt:lpstr>
      <vt:lpstr>The definition of Functional Geographies (FGs)</vt:lpstr>
      <vt:lpstr>Leading candidate source is data from mobile phone use</vt:lpstr>
      <vt:lpstr>Overview comparison of Census &amp; mobile phone data</vt:lpstr>
      <vt:lpstr>Key issue with the data from mobile phones</vt:lpstr>
      <vt:lpstr>Spanish FG definitions based on…</vt:lpstr>
      <vt:lpstr>FG ‘test case’ of mobile phone data: result?</vt:lpstr>
      <vt:lpstr>Acknowledgements</vt:lpstr>
      <vt:lpstr>Annex A mobile data &amp; anchor point algorithm used here</vt:lpstr>
    </vt:vector>
  </TitlesOfParts>
  <Manager/>
  <Company>CURDS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CURDS accessible slide format - 2020-21</dc:title>
  <dc:subject/>
  <dc:creator>Andy Pike</dc:creator>
  <cp:keywords/>
  <dc:description/>
  <cp:lastModifiedBy>Stawikowska Małgorzata</cp:lastModifiedBy>
  <cp:revision>379</cp:revision>
  <cp:lastPrinted>2024-04-29T16:13:30Z</cp:lastPrinted>
  <dcterms:created xsi:type="dcterms:W3CDTF">2012-04-10T08:59:17Z</dcterms:created>
  <dcterms:modified xsi:type="dcterms:W3CDTF">2024-06-11T11:20:00Z</dcterms:modified>
  <cp:category/>
</cp:coreProperties>
</file>